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4"/>
  </p:notesMasterIdLst>
  <p:handoutMasterIdLst>
    <p:handoutMasterId r:id="rId25"/>
  </p:handoutMasterIdLst>
  <p:sldIdLst>
    <p:sldId id="256" r:id="rId3"/>
    <p:sldId id="428" r:id="rId4"/>
    <p:sldId id="378" r:id="rId5"/>
    <p:sldId id="424" r:id="rId6"/>
    <p:sldId id="425" r:id="rId7"/>
    <p:sldId id="429" r:id="rId8"/>
    <p:sldId id="430" r:id="rId9"/>
    <p:sldId id="432" r:id="rId10"/>
    <p:sldId id="442" r:id="rId11"/>
    <p:sldId id="433" r:id="rId12"/>
    <p:sldId id="443" r:id="rId13"/>
    <p:sldId id="434" r:id="rId14"/>
    <p:sldId id="444" r:id="rId15"/>
    <p:sldId id="435" r:id="rId16"/>
    <p:sldId id="436" r:id="rId17"/>
    <p:sldId id="437" r:id="rId18"/>
    <p:sldId id="438" r:id="rId19"/>
    <p:sldId id="439" r:id="rId20"/>
    <p:sldId id="440" r:id="rId21"/>
    <p:sldId id="441" r:id="rId22"/>
    <p:sldId id="397" r:id="rId23"/>
  </p:sldIdLst>
  <p:sldSz cx="9144000" cy="6858000" type="screen4x3"/>
  <p:notesSz cx="6881813" cy="92964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4875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77"/>
        <p:guide pos="211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1325" cy="465138"/>
          </a:xfrm>
          <a:prstGeom prst="rect">
            <a:avLst/>
          </a:prstGeom>
        </p:spPr>
        <p:txBody>
          <a:bodyPr vert="horz" wrap="square" lIns="90601" tIns="45300" rIns="90601" bIns="4530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900" y="0"/>
            <a:ext cx="2981325" cy="465138"/>
          </a:xfrm>
          <a:prstGeom prst="rect">
            <a:avLst/>
          </a:prstGeom>
        </p:spPr>
        <p:txBody>
          <a:bodyPr vert="horz" wrap="square" lIns="90601" tIns="45300" rIns="90601" bIns="4530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EA4BA041-7F43-48F9-AF71-7F0D911CF0E3}" type="datetimeFigureOut">
              <a:rPr lang="en-US"/>
              <a:pPr>
                <a:defRPr/>
              </a:pPr>
              <a:t>5/23/2012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1325" cy="465138"/>
          </a:xfrm>
          <a:prstGeom prst="rect">
            <a:avLst/>
          </a:prstGeom>
        </p:spPr>
        <p:txBody>
          <a:bodyPr vert="horz" wrap="square" lIns="90601" tIns="45300" rIns="90601" bIns="45300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900" y="8829675"/>
            <a:ext cx="2981325" cy="465138"/>
          </a:xfrm>
          <a:prstGeom prst="rect">
            <a:avLst/>
          </a:prstGeom>
        </p:spPr>
        <p:txBody>
          <a:bodyPr vert="horz" wrap="square" lIns="90601" tIns="45300" rIns="90601" bIns="45300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3C4D0E30-EF0E-4707-98FB-5F80931ED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1985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1"/>
          <p:cNvSpPr>
            <a:spLocks noChangeArrowheads="1"/>
          </p:cNvSpPr>
          <p:nvPr/>
        </p:nvSpPr>
        <p:spPr bwMode="auto">
          <a:xfrm>
            <a:off x="0" y="0"/>
            <a:ext cx="6881813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0601" tIns="45300" rIns="90601" bIns="45300" anchor="ctr"/>
          <a:lstStyle/>
          <a:p>
            <a:pPr>
              <a:defRPr/>
            </a:pP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81325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378" tIns="46366" rIns="92378" bIns="46366" numCol="1" anchor="t" anchorCtr="0" compatLnSpc="1">
            <a:prstTxWarp prst="textNoShape">
              <a:avLst/>
            </a:prstTxWarp>
          </a:bodyPr>
          <a:lstStyle>
            <a:lvl1pPr eaLnBrk="1">
              <a:buSzPct val="45000"/>
              <a:buFont typeface="Wingdings" pitchFamily="2" charset="2"/>
              <a:buNone/>
              <a:tabLst>
                <a:tab pos="715963" algn="l"/>
                <a:tab pos="1433513" algn="l"/>
                <a:tab pos="2151063" algn="l"/>
                <a:tab pos="2867025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97313" y="0"/>
            <a:ext cx="2981325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378" tIns="46366" rIns="92378" bIns="46366" numCol="1" anchor="t" anchorCtr="0" compatLnSpc="1">
            <a:prstTxWarp prst="textNoShape">
              <a:avLst/>
            </a:prstTxWarp>
          </a:bodyPr>
          <a:lstStyle>
            <a:lvl1pPr algn="r" eaLnBrk="1">
              <a:buSzPct val="45000"/>
              <a:buFont typeface="Wingdings" pitchFamily="2" charset="2"/>
              <a:buNone/>
              <a:tabLst>
                <a:tab pos="715963" algn="l"/>
                <a:tab pos="1433513" algn="l"/>
                <a:tab pos="2151063" algn="l"/>
                <a:tab pos="2867025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30725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16013" y="696913"/>
            <a:ext cx="4648200" cy="34861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8975" y="4416425"/>
            <a:ext cx="5503863" cy="418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378" tIns="46366" rIns="92378" bIns="46366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829675"/>
            <a:ext cx="2981325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378" tIns="46366" rIns="92378" bIns="46366" numCol="1" anchor="b" anchorCtr="0" compatLnSpc="1">
            <a:prstTxWarp prst="textNoShape">
              <a:avLst/>
            </a:prstTxWarp>
          </a:bodyPr>
          <a:lstStyle>
            <a:lvl1pPr eaLnBrk="1">
              <a:buSzPct val="45000"/>
              <a:buFont typeface="Wingdings" pitchFamily="2" charset="2"/>
              <a:buNone/>
              <a:tabLst>
                <a:tab pos="715963" algn="l"/>
                <a:tab pos="1433513" algn="l"/>
                <a:tab pos="2151063" algn="l"/>
                <a:tab pos="2867025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97313" y="8829675"/>
            <a:ext cx="2981325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378" tIns="46366" rIns="92378" bIns="46366" numCol="1" anchor="b" anchorCtr="0" compatLnSpc="1">
            <a:prstTxWarp prst="textNoShape">
              <a:avLst/>
            </a:prstTxWarp>
          </a:bodyPr>
          <a:lstStyle>
            <a:lvl1pPr algn="r" eaLnBrk="1">
              <a:buSzPct val="45000"/>
              <a:buFont typeface="Wingdings" pitchFamily="2" charset="2"/>
              <a:buNone/>
              <a:tabLst>
                <a:tab pos="715963" algn="l"/>
                <a:tab pos="1433513" algn="l"/>
                <a:tab pos="2151063" algn="l"/>
                <a:tab pos="2867025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674BAA9-D443-4380-86A2-C4757BC16F37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9308884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D6E5B88-D084-486B-8243-E0F19218A95F}" type="slidenum">
              <a:rPr lang="zh-CN" altLang="en-GB" smtClean="0"/>
              <a:pPr/>
              <a:t>1</a:t>
            </a:fld>
            <a:endParaRPr lang="en-GB" altLang="zh-CN" smtClean="0"/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1158875" y="696913"/>
            <a:ext cx="4564063" cy="3486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601" tIns="45300" rIns="90601" bIns="45300" anchor="ctr"/>
          <a:lstStyle/>
          <a:p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416425"/>
            <a:ext cx="5505450" cy="4183063"/>
          </a:xfrm>
          <a:noFill/>
          <a:ln/>
        </p:spPr>
        <p:txBody>
          <a:bodyPr wrap="none" lIns="90594" tIns="45296" rIns="90594" bIns="45296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674BAA9-D443-4380-86A2-C4757BC16F37}" type="slidenum">
              <a:rPr lang="zh-CN" altLang="en-GB" smtClean="0"/>
              <a:pPr>
                <a:defRPr/>
              </a:pPr>
              <a:t>10</a:t>
            </a:fld>
            <a:endParaRPr lang="en-GB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674BAA9-D443-4380-86A2-C4757BC16F37}" type="slidenum">
              <a:rPr lang="zh-CN" altLang="en-GB" smtClean="0"/>
              <a:pPr>
                <a:defRPr/>
              </a:pPr>
              <a:t>11</a:t>
            </a:fld>
            <a:endParaRPr lang="en-GB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674BAA9-D443-4380-86A2-C4757BC16F37}" type="slidenum">
              <a:rPr lang="zh-CN" altLang="en-GB" smtClean="0"/>
              <a:pPr>
                <a:defRPr/>
              </a:pPr>
              <a:t>12</a:t>
            </a:fld>
            <a:endParaRPr lang="en-GB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674BAA9-D443-4380-86A2-C4757BC16F37}" type="slidenum">
              <a:rPr lang="zh-CN" altLang="en-GB" smtClean="0"/>
              <a:pPr>
                <a:defRPr/>
              </a:pPr>
              <a:t>13</a:t>
            </a:fld>
            <a:endParaRPr lang="en-GB" altLang="zh-C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674BAA9-D443-4380-86A2-C4757BC16F37}" type="slidenum">
              <a:rPr lang="zh-CN" altLang="en-GB" smtClean="0"/>
              <a:pPr>
                <a:defRPr/>
              </a:pPr>
              <a:t>14</a:t>
            </a:fld>
            <a:endParaRPr lang="en-GB" altLang="zh-C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674BAA9-D443-4380-86A2-C4757BC16F37}" type="slidenum">
              <a:rPr lang="zh-CN" altLang="en-GB" smtClean="0"/>
              <a:pPr>
                <a:defRPr/>
              </a:pPr>
              <a:t>15</a:t>
            </a:fld>
            <a:endParaRPr lang="en-GB" altLang="zh-C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674BAA9-D443-4380-86A2-C4757BC16F37}" type="slidenum">
              <a:rPr lang="zh-CN" altLang="en-GB" smtClean="0"/>
              <a:pPr>
                <a:defRPr/>
              </a:pPr>
              <a:t>16</a:t>
            </a:fld>
            <a:endParaRPr lang="en-GB" altLang="zh-CN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674BAA9-D443-4380-86A2-C4757BC16F37}" type="slidenum">
              <a:rPr lang="zh-CN" altLang="en-GB" smtClean="0"/>
              <a:pPr>
                <a:defRPr/>
              </a:pPr>
              <a:t>17</a:t>
            </a:fld>
            <a:endParaRPr lang="en-GB" altLang="zh-CN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674BAA9-D443-4380-86A2-C4757BC16F37}" type="slidenum">
              <a:rPr lang="zh-CN" altLang="en-GB" smtClean="0"/>
              <a:pPr>
                <a:defRPr/>
              </a:pPr>
              <a:t>18</a:t>
            </a:fld>
            <a:endParaRPr lang="en-GB" altLang="zh-CN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674BAA9-D443-4380-86A2-C4757BC16F37}" type="slidenum">
              <a:rPr lang="zh-CN" altLang="en-GB" smtClean="0"/>
              <a:pPr>
                <a:defRPr/>
              </a:pPr>
              <a:t>19</a:t>
            </a:fld>
            <a:endParaRPr lang="en-GB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674BAA9-D443-4380-86A2-C4757BC16F37}" type="slidenum">
              <a:rPr lang="zh-CN" altLang="en-GB" smtClean="0"/>
              <a:pPr>
                <a:defRPr/>
              </a:pPr>
              <a:t>2</a:t>
            </a:fld>
            <a:endParaRPr lang="en-GB" altLang="zh-CN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674BAA9-D443-4380-86A2-C4757BC16F37}" type="slidenum">
              <a:rPr lang="zh-CN" altLang="en-GB" smtClean="0"/>
              <a:pPr>
                <a:defRPr/>
              </a:pPr>
              <a:t>20</a:t>
            </a:fld>
            <a:endParaRPr lang="en-GB" altLang="zh-CN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8AFE55E-1035-4173-A0F5-0CC57798055A}" type="slidenum">
              <a:rPr lang="zh-CN" altLang="en-GB" smtClean="0"/>
              <a:pPr/>
              <a:t>21</a:t>
            </a:fld>
            <a:endParaRPr lang="en-GB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A832C29-1A0F-4F31-A76A-064E6CA80F0E}" type="slidenum">
              <a:rPr lang="zh-CN" altLang="en-GB" smtClean="0"/>
              <a:pPr/>
              <a:t>3</a:t>
            </a:fld>
            <a:endParaRPr lang="en-GB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674BAA9-D443-4380-86A2-C4757BC16F37}" type="slidenum">
              <a:rPr lang="zh-CN" altLang="en-GB" smtClean="0"/>
              <a:pPr>
                <a:defRPr/>
              </a:pPr>
              <a:t>4</a:t>
            </a:fld>
            <a:endParaRPr lang="en-GB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674BAA9-D443-4380-86A2-C4757BC16F37}" type="slidenum">
              <a:rPr lang="zh-CN" altLang="en-GB" smtClean="0"/>
              <a:pPr>
                <a:defRPr/>
              </a:pPr>
              <a:t>5</a:t>
            </a:fld>
            <a:endParaRPr lang="en-GB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674BAA9-D443-4380-86A2-C4757BC16F37}" type="slidenum">
              <a:rPr lang="zh-CN" altLang="en-GB" smtClean="0"/>
              <a:pPr>
                <a:defRPr/>
              </a:pPr>
              <a:t>6</a:t>
            </a:fld>
            <a:endParaRPr lang="en-GB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674BAA9-D443-4380-86A2-C4757BC16F37}" type="slidenum">
              <a:rPr lang="zh-CN" altLang="en-GB" smtClean="0"/>
              <a:pPr>
                <a:defRPr/>
              </a:pPr>
              <a:t>7</a:t>
            </a:fld>
            <a:endParaRPr lang="en-GB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674BAA9-D443-4380-86A2-C4757BC16F37}" type="slidenum">
              <a:rPr lang="zh-CN" altLang="en-GB" smtClean="0"/>
              <a:pPr>
                <a:defRPr/>
              </a:pPr>
              <a:t>8</a:t>
            </a:fld>
            <a:endParaRPr lang="en-GB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674BAA9-D443-4380-86A2-C4757BC16F37}" type="slidenum">
              <a:rPr lang="zh-CN" altLang="en-GB" smtClean="0"/>
              <a:pPr>
                <a:defRPr/>
              </a:pPr>
              <a:t>9</a:t>
            </a:fld>
            <a:endParaRPr lang="en-GB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F880B-6DC1-4776-8D55-D5096405C61B}" type="datetime1">
              <a:rPr lang="en-US"/>
              <a:pPr>
                <a:defRPr/>
              </a:pPr>
              <a:t>5/23/2012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8CF92-BB6D-4A3E-BB25-8A8CF9B4183F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BF388-11AA-4C97-BC58-9429B9B837EF}" type="datetime1">
              <a:rPr lang="en-US"/>
              <a:pPr>
                <a:defRPr/>
              </a:pPr>
              <a:t>5/23/2012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4A674-8048-44C7-86AD-2E5ACB6DC9E8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54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4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E5E6F-DC98-4B85-8F35-667DD9E85DF7}" type="datetime1">
              <a:rPr lang="en-US"/>
              <a:pPr>
                <a:defRPr/>
              </a:pPr>
              <a:t>5/23/2012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5E77E-1CE7-43F1-9AC8-CD0DB9F8A2D6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560A1-D4C2-4DB7-9547-8B8AF63DC27D}" type="datetime1">
              <a:rPr lang="en-US"/>
              <a:pPr>
                <a:defRPr/>
              </a:pPr>
              <a:t>5/23/2012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25E0F-232A-43DB-98CD-B98D75E06CC5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8013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0175"/>
            <a:ext cx="8228013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44E6E-A26A-4028-B608-66A763CF58AE}" type="datetime1">
              <a:rPr lang="en-US"/>
              <a:pPr>
                <a:defRPr/>
              </a:pPr>
              <a:t>5/23/2012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F6B12-91EB-4E7E-85B7-B8FDA0E51A1B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600200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6613" y="3940175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98996-2FAE-4B58-A170-4CFF58275416}" type="datetime1">
              <a:rPr lang="en-US"/>
              <a:pPr>
                <a:defRPr/>
              </a:pPr>
              <a:t>5/23/2012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C32FC-13D4-455E-A3FB-59B7B01B829F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9C8A8-7DE1-459A-BFDB-1C296DC424C2}" type="datetime1">
              <a:rPr lang="en-US"/>
              <a:pPr>
                <a:defRPr/>
              </a:pPr>
              <a:t>5/23/2012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C02E8-AEE2-47B8-B4A6-F29C6F853C4F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A7EE5-89F2-4E76-AFF5-CFBACB59253E}" type="datetime1">
              <a:rPr lang="en-US"/>
              <a:pPr>
                <a:defRPr/>
              </a:pPr>
              <a:t>5/23/2012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56D4B-D482-43D9-BCF5-F082FF093D88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315CC-F82E-454A-A4B7-1A760DB17E15}" type="datetime1">
              <a:rPr lang="en-US"/>
              <a:pPr>
                <a:defRPr/>
              </a:pPr>
              <a:t>5/23/2012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B116B-D0EF-4BE7-AE55-17BB3716E1A3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0241E-CB05-4FFE-AF20-C26B8777EBE9}" type="datetime1">
              <a:rPr lang="en-US"/>
              <a:pPr>
                <a:defRPr/>
              </a:pPr>
              <a:t>5/23/2012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0AEF4-15D2-4080-B0D5-7644542C54F3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9F0F6-8A0E-4D3F-8E10-B772C92E8F40}" type="datetime1">
              <a:rPr lang="en-US"/>
              <a:pPr>
                <a:defRPr/>
              </a:pPr>
              <a:t>5/23/2012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71768-27C7-4E87-A170-2962C9595DEE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3BB0F-4FF0-4D70-9F8C-2741A87EAC84}" type="datetime1">
              <a:rPr lang="en-US"/>
              <a:pPr>
                <a:defRPr/>
              </a:pPr>
              <a:t>5/23/2012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78A05-75B5-423D-A948-3A042706EC5D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19CC8-7934-4B05-9C42-F2470002D9BB}" type="datetime1">
              <a:rPr lang="en-US"/>
              <a:pPr>
                <a:defRPr/>
              </a:pPr>
              <a:t>5/23/2012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9431C-6FC6-4812-A87C-185BB16D0056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52C59-02D6-4F70-8873-57298E94B6A7}" type="datetime1">
              <a:rPr lang="en-US"/>
              <a:pPr>
                <a:defRPr/>
              </a:pPr>
              <a:t>5/23/2012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2AD9D-8E8C-4A1C-880F-A9A6E0AF1AF2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53456-7DE9-4929-95DE-72D9B969D55F}" type="datetime1">
              <a:rPr lang="en-US"/>
              <a:pPr>
                <a:defRPr/>
              </a:pPr>
              <a:t>5/23/2012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7F81F-6E1D-4453-95B7-E3D4D5439CCF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9C5CD-F666-42CC-8C29-E44462D523A7}" type="datetime1">
              <a:rPr lang="en-US"/>
              <a:pPr>
                <a:defRPr/>
              </a:pPr>
              <a:t>5/23/2012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ED32A-F917-4FF3-9E0F-D828AC59305E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3B03D-C6A1-487A-9162-12187BE36093}" type="datetime1">
              <a:rPr lang="en-US"/>
              <a:pPr>
                <a:defRPr/>
              </a:pPr>
              <a:t>5/23/2012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6F134-7B32-4F5F-8F00-B75740714226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19200"/>
            <a:ext cx="2055813" cy="49101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19200"/>
            <a:ext cx="6019800" cy="49101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6CD88-6B35-4B02-B798-9EEFE33E664B}" type="datetime1">
              <a:rPr lang="en-US"/>
              <a:pPr>
                <a:defRPr/>
              </a:pPr>
              <a:t>5/23/2012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ED38C-1792-40A0-A845-DFFB54EDB584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9200"/>
            <a:ext cx="7770813" cy="1931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434EE-B104-4740-80BF-5FCD5034526B}" type="datetime1">
              <a:rPr lang="en-US"/>
              <a:pPr>
                <a:defRPr/>
              </a:pPr>
              <a:t>5/23/2012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49393-C31D-4198-8E7D-06BEEF9C825C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3B84-6510-4503-99C8-8CFE8E979F9B}" type="datetime1">
              <a:rPr lang="en-US"/>
              <a:pPr>
                <a:defRPr/>
              </a:pPr>
              <a:t>5/23/2012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AC5C4-5AD7-49D2-8316-E59A60C7FCD0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09E8F-A8F0-4317-B623-96919EBDD197}" type="datetime1">
              <a:rPr lang="en-US"/>
              <a:pPr>
                <a:defRPr/>
              </a:pPr>
              <a:t>5/23/2012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EE47E-629B-4DCC-86A1-662B72CD8FCC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E8736-7A80-4339-9F98-5AD598ABB575}" type="datetime1">
              <a:rPr lang="en-US"/>
              <a:pPr>
                <a:defRPr/>
              </a:pPr>
              <a:t>5/23/2012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C3A15-6222-41A4-A6A0-4DA708EBB580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025DF-0EC1-467A-A3FF-603393E35582}" type="datetime1">
              <a:rPr lang="en-US"/>
              <a:pPr>
                <a:defRPr/>
              </a:pPr>
              <a:t>5/23/2012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FCFF3-CFF6-4FA1-AF3B-07DC9DAA3D35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E54D5-141B-4F0B-9FD7-F3B1DD731B79}" type="datetime1">
              <a:rPr lang="en-US"/>
              <a:pPr>
                <a:defRPr/>
              </a:pPr>
              <a:t>5/23/2012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490AD-0DC8-4626-B30E-57642BD06FF6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80377-9DFF-4465-A6FA-E6AD6B41418A}" type="datetime1">
              <a:rPr lang="en-US"/>
              <a:pPr>
                <a:defRPr/>
              </a:pPr>
              <a:t>5/23/2012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BCC81-D406-456F-9F5D-8C81E37EF419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37D92-FB4D-4AE2-998B-98223187288A}" type="datetime1">
              <a:rPr lang="en-US"/>
              <a:pPr>
                <a:defRPr/>
              </a:pPr>
              <a:t>5/23/2012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3DABB-F644-4375-93E9-E7E45017473B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"/>
          <p:cNvGrpSpPr>
            <a:grpSpLocks/>
          </p:cNvGrpSpPr>
          <p:nvPr/>
        </p:nvGrpSpPr>
        <p:grpSpPr bwMode="auto">
          <a:xfrm>
            <a:off x="1071563" y="304800"/>
            <a:ext cx="7613650" cy="1104900"/>
            <a:chOff x="675" y="192"/>
            <a:chExt cx="4796" cy="696"/>
          </a:xfrm>
        </p:grpSpPr>
        <p:sp>
          <p:nvSpPr>
            <p:cNvPr id="2" name="Oval 2"/>
            <p:cNvSpPr>
              <a:spLocks noChangeArrowheads="1"/>
            </p:cNvSpPr>
            <p:nvPr/>
          </p:nvSpPr>
          <p:spPr bwMode="auto">
            <a:xfrm flipH="1">
              <a:off x="3067" y="192"/>
              <a:ext cx="696" cy="696"/>
            </a:xfrm>
            <a:prstGeom prst="ellipse">
              <a:avLst/>
            </a:prstGeom>
            <a:solidFill>
              <a:srgbClr val="D9D8E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" name="Oval 3"/>
            <p:cNvSpPr>
              <a:spLocks noChangeArrowheads="1"/>
            </p:cNvSpPr>
            <p:nvPr/>
          </p:nvSpPr>
          <p:spPr bwMode="auto">
            <a:xfrm flipH="1">
              <a:off x="4776" y="192"/>
              <a:ext cx="695" cy="696"/>
            </a:xfrm>
            <a:prstGeom prst="ellipse">
              <a:avLst/>
            </a:prstGeom>
            <a:solidFill>
              <a:srgbClr val="D9D8E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" name="Oval 4"/>
            <p:cNvSpPr>
              <a:spLocks noChangeArrowheads="1"/>
            </p:cNvSpPr>
            <p:nvPr/>
          </p:nvSpPr>
          <p:spPr bwMode="auto">
            <a:xfrm flipH="1">
              <a:off x="675" y="193"/>
              <a:ext cx="695" cy="696"/>
            </a:xfrm>
            <a:prstGeom prst="ellipse">
              <a:avLst/>
            </a:prstGeom>
            <a:solidFill>
              <a:srgbClr val="D9D8E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Oval 5"/>
            <p:cNvSpPr>
              <a:spLocks noChangeArrowheads="1"/>
            </p:cNvSpPr>
            <p:nvPr/>
          </p:nvSpPr>
          <p:spPr bwMode="auto">
            <a:xfrm flipH="1">
              <a:off x="3983" y="192"/>
              <a:ext cx="695" cy="696"/>
            </a:xfrm>
            <a:prstGeom prst="ellipse">
              <a:avLst/>
            </a:prstGeom>
            <a:noFill/>
            <a:ln w="28440">
              <a:solidFill>
                <a:srgbClr val="D9D8E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Oval 6"/>
            <p:cNvSpPr>
              <a:spLocks noChangeArrowheads="1"/>
            </p:cNvSpPr>
            <p:nvPr/>
          </p:nvSpPr>
          <p:spPr bwMode="auto">
            <a:xfrm flipH="1">
              <a:off x="1486" y="192"/>
              <a:ext cx="695" cy="696"/>
            </a:xfrm>
            <a:prstGeom prst="ellipse">
              <a:avLst/>
            </a:prstGeom>
            <a:noFill/>
            <a:ln w="28440">
              <a:solidFill>
                <a:srgbClr val="D9D8E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14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the outline text format</a:t>
            </a:r>
          </a:p>
          <a:p>
            <a:pPr lvl="1"/>
            <a:r>
              <a:rPr lang="en-GB" altLang="zh-CN" smtClean="0"/>
              <a:t>Second Outline Level</a:t>
            </a:r>
          </a:p>
          <a:p>
            <a:pPr lvl="2"/>
            <a:r>
              <a:rPr lang="en-GB" altLang="zh-CN" smtClean="0"/>
              <a:t>Third Outline Level</a:t>
            </a:r>
          </a:p>
          <a:p>
            <a:pPr lvl="3"/>
            <a:r>
              <a:rPr lang="en-GB" altLang="zh-CN" smtClean="0"/>
              <a:t>Fourth Outline Level</a:t>
            </a:r>
          </a:p>
          <a:p>
            <a:pPr lvl="4"/>
            <a:r>
              <a:rPr lang="en-GB" altLang="zh-CN" smtClean="0"/>
              <a:t>Fifth Outline Level</a:t>
            </a:r>
          </a:p>
          <a:p>
            <a:pPr lvl="4"/>
            <a:r>
              <a:rPr lang="en-GB" altLang="zh-CN" smtClean="0"/>
              <a:t>Sixth Outline Level</a:t>
            </a:r>
          </a:p>
          <a:p>
            <a:pPr lvl="4"/>
            <a:r>
              <a:rPr lang="en-GB" altLang="zh-CN" smtClean="0"/>
              <a:t>Seventh Outline Level</a:t>
            </a:r>
          </a:p>
          <a:p>
            <a:pPr lvl="4"/>
            <a:r>
              <a:rPr lang="en-GB" altLang="zh-CN" smtClean="0"/>
              <a:t>Eighth Outline Level</a:t>
            </a:r>
          </a:p>
          <a:p>
            <a:pPr lvl="4"/>
            <a:r>
              <a:rPr lang="en-GB" altLang="zh-CN" smtClean="0"/>
              <a:t>Ninth Outline Level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822D10C-C21F-4FF9-A531-7A97750EFC8E}" type="datetime1">
              <a:rPr lang="en-US"/>
              <a:pPr>
                <a:defRPr/>
              </a:pPr>
              <a:t>5/23/2012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0000"/>
                </a:solidFill>
                <a:ea typeface="SimSun" pitchFamily="2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  <a:ea typeface="SimSun" pitchFamily="2" charset="-122"/>
              </a:defRPr>
            </a:lvl1pPr>
          </a:lstStyle>
          <a:p>
            <a:pPr>
              <a:defRPr/>
            </a:pPr>
            <a:fld id="{09BB2724-713B-4723-8091-0B90C5FD1146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  <p:sp>
        <p:nvSpPr>
          <p:cNvPr id="6151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8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800">
          <a:solidFill>
            <a:srgbClr val="000000"/>
          </a:solidFill>
          <a:latin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800">
          <a:solidFill>
            <a:srgbClr val="000000"/>
          </a:solidFill>
          <a:latin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800">
          <a:solidFill>
            <a:srgbClr val="000000"/>
          </a:solidFill>
          <a:latin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800">
          <a:solidFill>
            <a:srgbClr val="000000"/>
          </a:solidFill>
          <a:latin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800">
          <a:solidFill>
            <a:srgbClr val="000000"/>
          </a:solidFill>
          <a:latin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800">
          <a:solidFill>
            <a:srgbClr val="000000"/>
          </a:solidFill>
          <a:latin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800">
          <a:solidFill>
            <a:srgbClr val="000000"/>
          </a:solidFill>
          <a:latin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800">
          <a:solidFill>
            <a:srgbClr val="000000"/>
          </a:solidFill>
          <a:latin typeface="Arial" charset="0"/>
        </a:defRPr>
      </a:lvl9pPr>
    </p:titleStyle>
    <p:bodyStyle>
      <a:lvl1pPr marL="341313" indent="-341313" algn="l" defTabSz="457200" rtl="0" eaLnBrk="0" fontAlgn="base" hangingPunct="0">
        <a:spcBef>
          <a:spcPts val="800"/>
        </a:spcBef>
        <a:spcAft>
          <a:spcPct val="0"/>
        </a:spcAft>
        <a:buClr>
          <a:srgbClr val="CCCCFF"/>
        </a:buClr>
        <a:buSzPct val="80000"/>
        <a:buFont typeface="Wingdings" pitchFamily="2" charset="2"/>
        <a:buChar char="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57200" rtl="0" eaLnBrk="0" fontAlgn="base" hangingPunct="0">
        <a:spcBef>
          <a:spcPts val="675"/>
        </a:spcBef>
        <a:spcAft>
          <a:spcPct val="0"/>
        </a:spcAft>
        <a:buClr>
          <a:srgbClr val="CCCCFF"/>
        </a:buClr>
        <a:buSzPct val="70000"/>
        <a:buFont typeface="Wingdings" pitchFamily="2" charset="2"/>
        <a:buChar char=""/>
        <a:defRPr sz="2700">
          <a:solidFill>
            <a:srgbClr val="000000"/>
          </a:solidFill>
          <a:latin typeface="+mn-lt"/>
        </a:defRPr>
      </a:lvl2pPr>
      <a:lvl3pPr marL="1143000" indent="-228600" algn="l" defTabSz="457200" rtl="0" eaLnBrk="0" fontAlgn="base" hangingPunct="0">
        <a:spcBef>
          <a:spcPts val="575"/>
        </a:spcBef>
        <a:spcAft>
          <a:spcPct val="0"/>
        </a:spcAft>
        <a:buClr>
          <a:srgbClr val="CCCCFF"/>
        </a:buClr>
        <a:buSzPct val="65000"/>
        <a:buFont typeface="Wingdings" pitchFamily="2" charset="2"/>
        <a:buChar char=""/>
        <a:defRPr sz="2300">
          <a:solidFill>
            <a:srgbClr val="000000"/>
          </a:solidFill>
          <a:latin typeface="+mn-lt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CCCCFF"/>
        </a:buClr>
        <a:buSzPct val="100000"/>
        <a:buFont typeface="Arial" charset="0"/>
        <a:buChar char="•"/>
        <a:defRPr sz="2000">
          <a:solidFill>
            <a:srgbClr val="000000"/>
          </a:solidFill>
          <a:latin typeface="+mn-lt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CCCCFF"/>
        </a:buClr>
        <a:buSzPct val="100000"/>
        <a:buFont typeface="Wingdings" pitchFamily="2" charset="2"/>
        <a:buChar char=""/>
        <a:defRPr sz="2000">
          <a:solidFill>
            <a:srgbClr val="000000"/>
          </a:solidFill>
          <a:latin typeface="+mn-lt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CCCCFF"/>
        </a:buClr>
        <a:buSzPct val="100000"/>
        <a:buFont typeface="Wingdings" pitchFamily="2" charset="2"/>
        <a:buChar char=""/>
        <a:defRPr sz="2000">
          <a:solidFill>
            <a:srgbClr val="000000"/>
          </a:solidFill>
          <a:latin typeface="+mn-lt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CCCCFF"/>
        </a:buClr>
        <a:buSzPct val="100000"/>
        <a:buFont typeface="Wingdings" pitchFamily="2" charset="2"/>
        <a:buChar char=""/>
        <a:defRPr sz="2000">
          <a:solidFill>
            <a:srgbClr val="000000"/>
          </a:solidFill>
          <a:latin typeface="+mn-lt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CCCCFF"/>
        </a:buClr>
        <a:buSzPct val="100000"/>
        <a:buFont typeface="Wingdings" pitchFamily="2" charset="2"/>
        <a:buChar char=""/>
        <a:defRPr sz="2000">
          <a:solidFill>
            <a:srgbClr val="000000"/>
          </a:solidFill>
          <a:latin typeface="+mn-lt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CCCCFF"/>
        </a:buClr>
        <a:buSzPct val="100000"/>
        <a:buFont typeface="Wingdings" pitchFamily="2" charset="2"/>
        <a:buChar char="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"/>
          <p:cNvGrpSpPr>
            <a:grpSpLocks/>
          </p:cNvGrpSpPr>
          <p:nvPr/>
        </p:nvGrpSpPr>
        <p:grpSpPr bwMode="auto">
          <a:xfrm>
            <a:off x="1658938" y="1600200"/>
            <a:ext cx="6835775" cy="3198813"/>
            <a:chOff x="1045" y="1008"/>
            <a:chExt cx="4306" cy="2015"/>
          </a:xfrm>
        </p:grpSpPr>
        <p:sp>
          <p:nvSpPr>
            <p:cNvPr id="2" name="Oval 2"/>
            <p:cNvSpPr>
              <a:spLocks noChangeArrowheads="1"/>
            </p:cNvSpPr>
            <p:nvPr/>
          </p:nvSpPr>
          <p:spPr bwMode="auto">
            <a:xfrm flipH="1">
              <a:off x="4392" y="1008"/>
              <a:ext cx="960" cy="960"/>
            </a:xfrm>
            <a:prstGeom prst="ellipse">
              <a:avLst/>
            </a:prstGeom>
            <a:solidFill>
              <a:srgbClr val="D9D8E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" name="Oval 3"/>
            <p:cNvSpPr>
              <a:spLocks noChangeArrowheads="1"/>
            </p:cNvSpPr>
            <p:nvPr/>
          </p:nvSpPr>
          <p:spPr bwMode="auto">
            <a:xfrm flipH="1">
              <a:off x="3264" y="1008"/>
              <a:ext cx="960" cy="960"/>
            </a:xfrm>
            <a:prstGeom prst="ellipse">
              <a:avLst/>
            </a:prstGeom>
            <a:solidFill>
              <a:srgbClr val="D9D8E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" name="Oval 4"/>
            <p:cNvSpPr>
              <a:spLocks noChangeArrowheads="1"/>
            </p:cNvSpPr>
            <p:nvPr/>
          </p:nvSpPr>
          <p:spPr bwMode="auto">
            <a:xfrm flipH="1">
              <a:off x="2136" y="1008"/>
              <a:ext cx="960" cy="960"/>
            </a:xfrm>
            <a:prstGeom prst="ellipse">
              <a:avLst/>
            </a:prstGeom>
            <a:noFill/>
            <a:ln w="28440">
              <a:solidFill>
                <a:srgbClr val="D9D8E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9" name="Oval 5"/>
            <p:cNvSpPr>
              <a:spLocks noChangeArrowheads="1"/>
            </p:cNvSpPr>
            <p:nvPr/>
          </p:nvSpPr>
          <p:spPr bwMode="auto">
            <a:xfrm flipH="1">
              <a:off x="2136" y="2064"/>
              <a:ext cx="960" cy="960"/>
            </a:xfrm>
            <a:prstGeom prst="ellipse">
              <a:avLst/>
            </a:prstGeom>
            <a:solidFill>
              <a:srgbClr val="D9D8E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0" name="Oval 6"/>
            <p:cNvSpPr>
              <a:spLocks noChangeArrowheads="1"/>
            </p:cNvSpPr>
            <p:nvPr/>
          </p:nvSpPr>
          <p:spPr bwMode="auto">
            <a:xfrm flipH="1">
              <a:off x="1045" y="2064"/>
              <a:ext cx="960" cy="960"/>
            </a:xfrm>
            <a:prstGeom prst="ellipse">
              <a:avLst/>
            </a:prstGeom>
            <a:solidFill>
              <a:srgbClr val="D9D8E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1" name="Oval 7"/>
            <p:cNvSpPr>
              <a:spLocks noChangeArrowheads="1"/>
            </p:cNvSpPr>
            <p:nvPr/>
          </p:nvSpPr>
          <p:spPr bwMode="auto">
            <a:xfrm flipH="1">
              <a:off x="4392" y="2064"/>
              <a:ext cx="960" cy="960"/>
            </a:xfrm>
            <a:prstGeom prst="ellipse">
              <a:avLst/>
            </a:prstGeom>
            <a:noFill/>
            <a:ln w="28440">
              <a:solidFill>
                <a:srgbClr val="D9D8E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56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5AE96743-02A2-44AD-ABD7-F12205A9D356}" type="datetime1">
              <a:rPr lang="en-US"/>
              <a:pPr>
                <a:defRPr/>
              </a:pPr>
              <a:t>5/23/2012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>
              <a:buSzPct val="45000"/>
              <a:buFont typeface="Wingdings" pitchFamily="2" charset="2"/>
              <a:buNone/>
              <a:defRPr sz="1000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>
              <a:buSzPct val="45000"/>
              <a:buFont typeface="Wingdings" pitchFamily="2" charset="2"/>
              <a:buNone/>
              <a:defRPr sz="1000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defRPr>
            </a:lvl1pPr>
          </a:lstStyle>
          <a:p>
            <a:pPr>
              <a:defRPr/>
            </a:pPr>
            <a:fld id="{F306346F-C972-4931-98F1-35A449561E4B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  <p:sp>
        <p:nvSpPr>
          <p:cNvPr id="7174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219200"/>
            <a:ext cx="7770813" cy="1931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the title text format</a:t>
            </a:r>
          </a:p>
        </p:txBody>
      </p:sp>
      <p:sp>
        <p:nvSpPr>
          <p:cNvPr id="7175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the outline text format</a:t>
            </a:r>
          </a:p>
          <a:p>
            <a:pPr lvl="1"/>
            <a:r>
              <a:rPr lang="en-GB" altLang="zh-CN" smtClean="0"/>
              <a:t>Second Outline Level</a:t>
            </a:r>
          </a:p>
          <a:p>
            <a:pPr lvl="2"/>
            <a:r>
              <a:rPr lang="en-GB" altLang="zh-CN" smtClean="0"/>
              <a:t>Third Outline Level</a:t>
            </a:r>
          </a:p>
          <a:p>
            <a:pPr lvl="3"/>
            <a:r>
              <a:rPr lang="en-GB" altLang="zh-CN" smtClean="0"/>
              <a:t>Fourth Outline Level</a:t>
            </a:r>
          </a:p>
          <a:p>
            <a:pPr lvl="4"/>
            <a:r>
              <a:rPr lang="en-GB" altLang="zh-CN" smtClean="0"/>
              <a:t>Fifth Outline Level</a:t>
            </a:r>
          </a:p>
          <a:p>
            <a:pPr lvl="4"/>
            <a:r>
              <a:rPr lang="en-GB" altLang="zh-CN" smtClean="0"/>
              <a:t>Sixth Outline Level</a:t>
            </a:r>
          </a:p>
          <a:p>
            <a:pPr lvl="4"/>
            <a:r>
              <a:rPr lang="en-GB" altLang="zh-CN" smtClean="0"/>
              <a:t>Seventh Outline Level</a:t>
            </a:r>
          </a:p>
          <a:p>
            <a:pPr lvl="4"/>
            <a:r>
              <a:rPr lang="en-GB" altLang="zh-CN" smtClean="0"/>
              <a:t>Eighth Outline Level</a:t>
            </a:r>
          </a:p>
          <a:p>
            <a:pPr lvl="4"/>
            <a:r>
              <a:rPr lang="en-GB" altLang="zh-CN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8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800">
          <a:solidFill>
            <a:srgbClr val="000000"/>
          </a:solidFill>
          <a:latin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800">
          <a:solidFill>
            <a:srgbClr val="000000"/>
          </a:solidFill>
          <a:latin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800">
          <a:solidFill>
            <a:srgbClr val="000000"/>
          </a:solidFill>
          <a:latin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800">
          <a:solidFill>
            <a:srgbClr val="000000"/>
          </a:solidFill>
          <a:latin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800">
          <a:solidFill>
            <a:srgbClr val="000000"/>
          </a:solidFill>
          <a:latin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800">
          <a:solidFill>
            <a:srgbClr val="000000"/>
          </a:solidFill>
          <a:latin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800">
          <a:solidFill>
            <a:srgbClr val="000000"/>
          </a:solidFill>
          <a:latin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800">
          <a:solidFill>
            <a:srgbClr val="000000"/>
          </a:solidFill>
          <a:latin typeface="Arial" charset="0"/>
        </a:defRPr>
      </a:lvl9pPr>
    </p:titleStyle>
    <p:bodyStyle>
      <a:lvl1pPr marL="341313" indent="-341313" algn="l" defTabSz="457200" rtl="0" eaLnBrk="0" fontAlgn="base" hangingPunct="0">
        <a:spcBef>
          <a:spcPts val="800"/>
        </a:spcBef>
        <a:spcAft>
          <a:spcPct val="0"/>
        </a:spcAft>
        <a:buClr>
          <a:srgbClr val="CCCCFF"/>
        </a:buClr>
        <a:buSzPct val="80000"/>
        <a:buFont typeface="Wingdings" pitchFamily="2" charset="2"/>
        <a:buChar char="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57200" rtl="0" eaLnBrk="0" fontAlgn="base" hangingPunct="0">
        <a:spcBef>
          <a:spcPts val="675"/>
        </a:spcBef>
        <a:spcAft>
          <a:spcPct val="0"/>
        </a:spcAft>
        <a:buClr>
          <a:srgbClr val="CCCCFF"/>
        </a:buClr>
        <a:buSzPct val="70000"/>
        <a:buFont typeface="Wingdings" pitchFamily="2" charset="2"/>
        <a:buChar char=""/>
        <a:defRPr sz="2700">
          <a:solidFill>
            <a:srgbClr val="000000"/>
          </a:solidFill>
          <a:latin typeface="+mn-lt"/>
        </a:defRPr>
      </a:lvl2pPr>
      <a:lvl3pPr marL="1143000" indent="-228600" algn="l" defTabSz="457200" rtl="0" eaLnBrk="0" fontAlgn="base" hangingPunct="0">
        <a:spcBef>
          <a:spcPts val="575"/>
        </a:spcBef>
        <a:spcAft>
          <a:spcPct val="0"/>
        </a:spcAft>
        <a:buClr>
          <a:srgbClr val="CCCCFF"/>
        </a:buClr>
        <a:buSzPct val="65000"/>
        <a:buFont typeface="Wingdings" pitchFamily="2" charset="2"/>
        <a:buChar char=""/>
        <a:defRPr sz="2300">
          <a:solidFill>
            <a:srgbClr val="000000"/>
          </a:solidFill>
          <a:latin typeface="+mn-lt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CCCCFF"/>
        </a:buClr>
        <a:buSzPct val="100000"/>
        <a:buFont typeface="Arial" charset="0"/>
        <a:buChar char="•"/>
        <a:defRPr sz="2000">
          <a:solidFill>
            <a:srgbClr val="000000"/>
          </a:solidFill>
          <a:latin typeface="+mn-lt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CCCCFF"/>
        </a:buClr>
        <a:buSzPct val="100000"/>
        <a:buFont typeface="Wingdings" pitchFamily="2" charset="2"/>
        <a:buChar char=""/>
        <a:defRPr sz="2000">
          <a:solidFill>
            <a:srgbClr val="000000"/>
          </a:solidFill>
          <a:latin typeface="+mn-lt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CCCCFF"/>
        </a:buClr>
        <a:buSzPct val="100000"/>
        <a:buFont typeface="Wingdings" pitchFamily="2" charset="2"/>
        <a:buChar char=""/>
        <a:defRPr sz="2000">
          <a:solidFill>
            <a:srgbClr val="000000"/>
          </a:solidFill>
          <a:latin typeface="+mn-lt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CCCCFF"/>
        </a:buClr>
        <a:buSzPct val="100000"/>
        <a:buFont typeface="Wingdings" pitchFamily="2" charset="2"/>
        <a:buChar char=""/>
        <a:defRPr sz="2000">
          <a:solidFill>
            <a:srgbClr val="000000"/>
          </a:solidFill>
          <a:latin typeface="+mn-lt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CCCCFF"/>
        </a:buClr>
        <a:buSzPct val="100000"/>
        <a:buFont typeface="Wingdings" pitchFamily="2" charset="2"/>
        <a:buChar char=""/>
        <a:defRPr sz="2000">
          <a:solidFill>
            <a:srgbClr val="000000"/>
          </a:solidFill>
          <a:latin typeface="+mn-lt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CCCCFF"/>
        </a:buClr>
        <a:buSzPct val="100000"/>
        <a:buFont typeface="Wingdings" pitchFamily="2" charset="2"/>
        <a:buChar char="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1219200"/>
            <a:ext cx="8915400" cy="1933575"/>
          </a:xfrm>
        </p:spPr>
        <p:txBody>
          <a:bodyPr/>
          <a:lstStyle/>
          <a:p>
            <a:r>
              <a:rPr lang="en-US" sz="4000" dirty="0" smtClean="0">
                <a:latin typeface="Comic Sans MS" pitchFamily="66" charset="0"/>
                <a:ea typeface="SimSun" pitchFamily="2" charset="-122"/>
              </a:rPr>
              <a:t>Joint Replication-Migration-based Routing in Delay Tolerant Networks</a:t>
            </a:r>
            <a:endParaRPr lang="en-GB" altLang="zh-CN" sz="4000" dirty="0" smtClean="0">
              <a:latin typeface="Comic Sans MS" pitchFamily="66" charset="0"/>
              <a:ea typeface="SimSun" pitchFamily="2" charset="-122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838200" y="3962400"/>
            <a:ext cx="7543800" cy="1820863"/>
          </a:xfrm>
        </p:spPr>
        <p:txBody>
          <a:bodyPr lIns="90000" tIns="46800" rIns="90000" bIns="46800"/>
          <a:lstStyle/>
          <a:p>
            <a:pPr marL="0" indent="0" algn="ctr" eaLnBrk="1" hangingPunct="1">
              <a:lnSpc>
                <a:spcPct val="110000"/>
              </a:lnSpc>
              <a:spcBef>
                <a:spcPts val="60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2800" dirty="0" err="1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Yunsheng</a:t>
            </a:r>
            <a:r>
              <a:rPr lang="en-GB" altLang="zh-CN" sz="2800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 Wang </a:t>
            </a:r>
            <a:r>
              <a:rPr lang="en-GB" altLang="zh-CN" sz="2800" dirty="0" smtClean="0">
                <a:latin typeface="Comic Sans MS" pitchFamily="66" charset="0"/>
                <a:ea typeface="SimSun" pitchFamily="2" charset="-122"/>
              </a:rPr>
              <a:t>and </a:t>
            </a:r>
            <a:r>
              <a:rPr lang="en-GB" altLang="zh-CN" sz="2800" dirty="0" err="1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Jie</a:t>
            </a:r>
            <a:r>
              <a:rPr lang="en-GB" altLang="zh-CN" sz="28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 Wu </a:t>
            </a:r>
            <a:endParaRPr lang="en-GB" altLang="zh-CN" sz="2800" dirty="0" smtClean="0">
              <a:solidFill>
                <a:srgbClr val="00B0F0"/>
              </a:solidFill>
              <a:latin typeface="Comic Sans MS" pitchFamily="66" charset="0"/>
              <a:ea typeface="SimSun" pitchFamily="2" charset="-122"/>
            </a:endParaRPr>
          </a:p>
          <a:p>
            <a:pPr marL="0" indent="0" algn="ctr" eaLnBrk="1" hangingPunct="1">
              <a:lnSpc>
                <a:spcPct val="110000"/>
              </a:lnSpc>
              <a:spcBef>
                <a:spcPts val="600"/>
              </a:spcBef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2400" dirty="0" smtClean="0">
                <a:latin typeface="Comic Sans MS" pitchFamily="66" charset="0"/>
                <a:ea typeface="SimSun" pitchFamily="2" charset="-122"/>
              </a:rPr>
              <a:t>Temple University</a:t>
            </a:r>
          </a:p>
          <a:p>
            <a:pPr marL="0" indent="0" eaLnBrk="1" hangingPunct="1">
              <a:lnSpc>
                <a:spcPct val="110000"/>
              </a:lnSpc>
              <a:spcBef>
                <a:spcPts val="60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28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     Zhen Jiang                            </a:t>
            </a:r>
            <a:r>
              <a:rPr lang="en-GB" altLang="zh-CN" sz="2800" dirty="0" err="1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Feng</a:t>
            </a:r>
            <a:r>
              <a:rPr lang="en-GB" altLang="zh-CN" sz="28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 Li</a:t>
            </a:r>
          </a:p>
          <a:p>
            <a:pPr marL="0" indent="0" eaLnBrk="1" hangingPunct="1">
              <a:lnSpc>
                <a:spcPct val="110000"/>
              </a:lnSpc>
              <a:spcBef>
                <a:spcPts val="60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2400" dirty="0" smtClean="0">
                <a:latin typeface="Comic Sans MS" pitchFamily="66" charset="0"/>
                <a:ea typeface="SimSun" pitchFamily="2" charset="-122"/>
              </a:rPr>
              <a:t>      West Chester </a:t>
            </a:r>
            <a:r>
              <a:rPr lang="en-GB" altLang="zh-CN" sz="2400" dirty="0" err="1" smtClean="0">
                <a:latin typeface="Comic Sans MS" pitchFamily="66" charset="0"/>
                <a:ea typeface="SimSun" pitchFamily="2" charset="-122"/>
              </a:rPr>
              <a:t>Unveristy</a:t>
            </a:r>
            <a:r>
              <a:rPr lang="en-GB" altLang="zh-CN" sz="2400" dirty="0" smtClean="0">
                <a:latin typeface="Comic Sans MS" pitchFamily="66" charset="0"/>
                <a:ea typeface="SimSun" pitchFamily="2" charset="-122"/>
              </a:rPr>
              <a:t>                IUPUI</a:t>
            </a:r>
          </a:p>
          <a:p>
            <a:pPr marL="0" indent="0" eaLnBrk="1" hangingPunct="1">
              <a:lnSpc>
                <a:spcPct val="110000"/>
              </a:lnSpc>
              <a:spcBef>
                <a:spcPts val="600"/>
              </a:spcBef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altLang="zh-CN" sz="2400" dirty="0" smtClean="0">
              <a:latin typeface="Comic Sans MS" pitchFamily="66" charset="0"/>
              <a:ea typeface="SimSun" pitchFamily="2" charset="-122"/>
            </a:endParaRPr>
          </a:p>
          <a:p>
            <a:pPr marL="0" indent="0" algn="r"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zh-CN" altLang="en-GB" sz="2400" dirty="0" smtClean="0">
              <a:latin typeface="Comic Sans MS" pitchFamily="66" charset="0"/>
              <a:ea typeface="SimSun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Replication node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2-hop activity level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: the combination of its own encounter history and its neighbors’ encounter histories (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number of contacts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Replicate the message to a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higher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 2-hop activity level node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An illustration of message replication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4192" y="1828800"/>
            <a:ext cx="8236408" cy="399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Message Migration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When the </a:t>
            </a:r>
            <a:r>
              <a:rPr lang="en-US" sz="2800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available buffer space 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is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below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 a </a:t>
            </a:r>
            <a:r>
              <a:rPr lang="en-US" sz="2800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threshold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, the node will </a:t>
            </a:r>
            <a:r>
              <a:rPr lang="en-US" sz="2800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migrate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 a message to an </a:t>
            </a:r>
            <a:r>
              <a:rPr lang="en-US" sz="2800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alternative node 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that has enough buffer space early on.</a:t>
            </a:r>
          </a:p>
          <a:p>
            <a:pPr lvl="1"/>
            <a:r>
              <a:rPr lang="en-US" sz="2800" b="1" dirty="0" smtClean="0">
                <a:solidFill>
                  <a:srgbClr val="0070C0"/>
                </a:solidFill>
                <a:latin typeface="Comic Sans MS" pitchFamily="66" charset="0"/>
                <a:ea typeface="SimSun" pitchFamily="2" charset="-122"/>
              </a:rPr>
              <a:t>Migration message selection</a:t>
            </a:r>
            <a:r>
              <a:rPr lang="en-US" sz="23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: select the </a:t>
            </a:r>
            <a:r>
              <a:rPr lang="en-US" sz="2300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largest</a:t>
            </a:r>
            <a:r>
              <a:rPr lang="en-US" sz="23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 </a:t>
            </a:r>
            <a:r>
              <a:rPr lang="en-US" sz="2300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hop-count</a:t>
            </a:r>
            <a:r>
              <a:rPr lang="en-US" sz="23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 message to migrate</a:t>
            </a:r>
          </a:p>
          <a:p>
            <a:pPr lvl="1"/>
            <a:r>
              <a:rPr lang="en-US" sz="2800" b="1" dirty="0" smtClean="0">
                <a:solidFill>
                  <a:srgbClr val="0070C0"/>
                </a:solidFill>
                <a:latin typeface="Comic Sans MS" pitchFamily="66" charset="0"/>
                <a:ea typeface="SimSun" pitchFamily="2" charset="-122"/>
              </a:rPr>
              <a:t>Migration node selection</a:t>
            </a:r>
            <a:r>
              <a:rPr lang="en-US" sz="23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: migrate the message to an </a:t>
            </a:r>
            <a:r>
              <a:rPr lang="en-US" sz="2300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alternative node </a:t>
            </a:r>
            <a:r>
              <a:rPr lang="en-US" sz="23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with </a:t>
            </a:r>
            <a:r>
              <a:rPr lang="en-US" sz="2300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enough buffer space</a:t>
            </a:r>
          </a:p>
          <a:p>
            <a:endParaRPr lang="en-US" dirty="0" smtClean="0">
              <a:solidFill>
                <a:schemeClr val="tx1"/>
              </a:solidFill>
              <a:latin typeface="Comic Sans MS" pitchFamily="66" charset="0"/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An illustration of message migration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301" y="1524000"/>
            <a:ext cx="8859398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Simulation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Synthetic trace: 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20 nodes follow random waypoint mobility model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Real trace: 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Intel trace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Evaluation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Delivery rate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Number of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forwardings</a:t>
            </a:r>
            <a:endParaRPr lang="en-US" dirty="0" smtClean="0">
              <a:solidFill>
                <a:schemeClr val="tx1"/>
              </a:solidFill>
              <a:latin typeface="Comic Sans MS" pitchFamily="66" charset="0"/>
              <a:ea typeface="SimSun" pitchFamily="2" charset="-122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Latency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Number of lost messages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Simulation Scenarios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Comparisons between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joint replication-migration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 scheme and the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replication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 scheme in </a:t>
            </a:r>
            <a:r>
              <a:rPr lang="en-US" sz="2800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different buffer space thresholds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Comparisons between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joint replication-migration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 scheme and the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replication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 scheme in </a:t>
            </a:r>
            <a:r>
              <a:rPr lang="en-US" sz="2800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different hop-count thresholds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Comparisons between using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2-hop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 information and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1-hop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 information schemes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487362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Different buffer space thresholds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6324600"/>
            <a:ext cx="822801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ctr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CCCCFF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Synthetic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914400"/>
            <a:ext cx="5981700" cy="550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639762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Different hop-count thresholds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6324600"/>
            <a:ext cx="822801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ctr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CCCCFF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Real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4991" y="838200"/>
            <a:ext cx="6116409" cy="5394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Different buffer space thresholds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81000" y="3505200"/>
            <a:ext cx="822801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ctr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CCCCFF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Synthetic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39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143000"/>
            <a:ext cx="5715000" cy="243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90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3886200"/>
            <a:ext cx="5867400" cy="2496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6400800"/>
            <a:ext cx="822801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ctr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CCCCFF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Real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 smtClean="0">
                <a:latin typeface="Comic Sans MS" pitchFamily="66" charset="0"/>
                <a:ea typeface="SimSun" pitchFamily="2" charset="-122"/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Comic Sans MS" pitchFamily="66" charset="0"/>
                <a:ea typeface="SimSun" pitchFamily="2" charset="-122"/>
              </a:rPr>
              <a:t>Background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Comic Sans MS" pitchFamily="66" charset="0"/>
                <a:ea typeface="SimSun" pitchFamily="2" charset="-122"/>
              </a:rPr>
              <a:t>Motivation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Comic Sans MS" pitchFamily="66" charset="0"/>
                <a:ea typeface="SimSun" pitchFamily="2" charset="-122"/>
              </a:rPr>
              <a:t>Replication-Migration-based Routing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Comic Sans MS" pitchFamily="66" charset="0"/>
                <a:ea typeface="SimSun" pitchFamily="2" charset="-122"/>
              </a:rPr>
              <a:t>Simulation and evaluation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Comic Sans MS" pitchFamily="66" charset="0"/>
                <a:ea typeface="SimSun" pitchFamily="2" charset="-122"/>
              </a:rPr>
              <a:t>Conclusion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A Joint Replication-Migration-based Routing</a:t>
            </a:r>
          </a:p>
          <a:p>
            <a:pPr lvl="1">
              <a:lnSpc>
                <a:spcPct val="150000"/>
              </a:lnSpc>
            </a:pPr>
            <a:r>
              <a:rPr lang="en-US" sz="23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Message Replication</a:t>
            </a:r>
          </a:p>
          <a:p>
            <a:pPr lvl="1">
              <a:lnSpc>
                <a:spcPct val="150000"/>
              </a:lnSpc>
            </a:pPr>
            <a:r>
              <a:rPr lang="en-US" sz="23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Message Migration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Implementation and Simulation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pPr algn="ctr"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endParaRPr lang="en-US" altLang="zh-CN" sz="4000" smtClean="0">
              <a:latin typeface="Comic Sans MS" pitchFamily="66" charset="0"/>
              <a:ea typeface="SimSun" pitchFamily="2" charset="-122"/>
            </a:endParaRPr>
          </a:p>
          <a:p>
            <a:pPr algn="ctr">
              <a:spcBef>
                <a:spcPct val="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altLang="zh-CN" sz="4000" smtClean="0">
                <a:latin typeface="Comic Sans MS" pitchFamily="66" charset="0"/>
                <a:ea typeface="SimSun" pitchFamily="2" charset="-122"/>
              </a:rPr>
              <a:t>Questions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sz="3600" dirty="0" smtClean="0">
                <a:latin typeface="Comic Sans MS" pitchFamily="66" charset="0"/>
                <a:ea typeface="SimSun" pitchFamily="2" charset="-122"/>
              </a:rPr>
              <a:t>Delay Tolerant Networks (</a:t>
            </a:r>
            <a:r>
              <a:rPr lang="en-GB" altLang="zh-CN" sz="3600" dirty="0" err="1" smtClean="0">
                <a:latin typeface="Comic Sans MS" pitchFamily="66" charset="0"/>
                <a:ea typeface="SimSun" pitchFamily="2" charset="-122"/>
              </a:rPr>
              <a:t>DTNs</a:t>
            </a:r>
            <a:r>
              <a:rPr lang="en-GB" altLang="zh-CN" sz="3600" dirty="0" smtClean="0">
                <a:latin typeface="Comic Sans MS" pitchFamily="66" charset="0"/>
                <a:ea typeface="SimSun" pitchFamily="2" charset="-122"/>
              </a:rPr>
              <a:t>)</a:t>
            </a:r>
            <a:endParaRPr lang="en-US" sz="3600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8013" cy="45291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Comic Sans MS" pitchFamily="66" charset="0"/>
                <a:ea typeface="SimSun" pitchFamily="2" charset="-122"/>
              </a:rPr>
              <a:t>Occasionally connected networks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Comic Sans MS" pitchFamily="66" charset="0"/>
                <a:ea typeface="SimSun" pitchFamily="2" charset="-122"/>
              </a:rPr>
              <a:t>Examples of DTNs</a:t>
            </a:r>
          </a:p>
          <a:p>
            <a:pPr marL="742950" lvl="2" indent="-341313">
              <a:lnSpc>
                <a:spcPct val="150000"/>
              </a:lnSpc>
            </a:pPr>
            <a:r>
              <a:rPr lang="en-US" altLang="zh-CN" sz="2000" dirty="0" smtClean="0">
                <a:latin typeface="Comic Sans MS" pitchFamily="66" charset="0"/>
                <a:ea typeface="SimSun" pitchFamily="2" charset="-122"/>
              </a:rPr>
              <a:t>Deep space communication</a:t>
            </a:r>
          </a:p>
          <a:p>
            <a:pPr marL="742950" lvl="2" indent="-341313">
              <a:lnSpc>
                <a:spcPct val="150000"/>
              </a:lnSpc>
            </a:pPr>
            <a:r>
              <a:rPr lang="en-US" altLang="zh-CN" sz="2000" dirty="0" smtClean="0">
                <a:latin typeface="Comic Sans MS" pitchFamily="66" charset="0"/>
                <a:ea typeface="SimSun" pitchFamily="2" charset="-122"/>
              </a:rPr>
              <a:t>Wildlife monitoring</a:t>
            </a:r>
          </a:p>
          <a:p>
            <a:pPr marL="742950" lvl="2" indent="-341313">
              <a:lnSpc>
                <a:spcPct val="150000"/>
              </a:lnSpc>
            </a:pPr>
            <a:r>
              <a:rPr lang="en-US" altLang="zh-CN" sz="2000" dirty="0" smtClean="0">
                <a:latin typeface="Comic Sans MS" pitchFamily="66" charset="0"/>
                <a:ea typeface="SimSun" pitchFamily="2" charset="-122"/>
              </a:rPr>
              <a:t>Vehicular communication</a:t>
            </a:r>
          </a:p>
          <a:p>
            <a:pPr marL="742950" lvl="2" indent="-341313">
              <a:lnSpc>
                <a:spcPct val="150000"/>
              </a:lnSpc>
            </a:pPr>
            <a:r>
              <a:rPr lang="en-US" sz="2000" dirty="0" smtClean="0">
                <a:latin typeface="Comic Sans MS" pitchFamily="66" charset="0"/>
                <a:ea typeface="SimSun" pitchFamily="2" charset="-122"/>
              </a:rPr>
              <a:t>Social contact networks</a:t>
            </a:r>
          </a:p>
          <a:p>
            <a:pPr marL="341313" lvl="1" indent="-341313">
              <a:lnSpc>
                <a:spcPct val="150000"/>
              </a:lnSpc>
            </a:pPr>
            <a:r>
              <a:rPr lang="en-US" sz="2800" dirty="0" smtClean="0">
                <a:solidFill>
                  <a:srgbClr val="0070C0"/>
                </a:solidFill>
                <a:latin typeface="Comic Sans MS" pitchFamily="66" charset="0"/>
                <a:ea typeface="SimSun" pitchFamily="2" charset="-122"/>
              </a:rPr>
              <a:t>Efficient routing is still a main challenge!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0" y="1905000"/>
            <a:ext cx="30480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Comic Sans MS" pitchFamily="66" charset="0"/>
                <a:ea typeface="SimSun" pitchFamily="2" charset="-122"/>
              </a:rPr>
              <a:t>Motivation </a:t>
            </a:r>
            <a:r>
              <a:rPr lang="en-US" sz="3600" i="1" dirty="0" smtClean="0">
                <a:latin typeface="Comic Sans MS" pitchFamily="66" charset="0"/>
                <a:ea typeface="SimSun" pitchFamily="2" charset="-122"/>
              </a:rPr>
              <a:t>1</a:t>
            </a:r>
            <a:endParaRPr lang="en-US" sz="3600" i="1" dirty="0">
              <a:latin typeface="Comic Sans MS" pitchFamily="66" charset="0"/>
              <a:ea typeface="SimSun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9138"/>
          </a:xfrm>
        </p:spPr>
        <p:txBody>
          <a:bodyPr/>
          <a:lstStyle/>
          <a:p>
            <a:r>
              <a:rPr lang="en-US" sz="2800" dirty="0" smtClean="0">
                <a:latin typeface="Comic Sans MS" pitchFamily="66" charset="0"/>
                <a:ea typeface="SimSun" pitchFamily="2" charset="-122"/>
              </a:rPr>
              <a:t>Existing </a:t>
            </a:r>
            <a:r>
              <a:rPr lang="en-US" sz="2800" dirty="0">
                <a:latin typeface="Comic Sans MS" pitchFamily="66" charset="0"/>
                <a:ea typeface="SimSun" pitchFamily="2" charset="-122"/>
              </a:rPr>
              <a:t>DTN </a:t>
            </a:r>
            <a:r>
              <a:rPr lang="en-US" sz="2800" dirty="0" smtClean="0">
                <a:latin typeface="Comic Sans MS" pitchFamily="66" charset="0"/>
                <a:ea typeface="SimSun" pitchFamily="2" charset="-122"/>
              </a:rPr>
              <a:t>routing:</a:t>
            </a:r>
          </a:p>
          <a:p>
            <a:pPr lvl="1"/>
            <a:r>
              <a:rPr lang="en-US" sz="2300" i="1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Neighborhood Information (1-hop)</a:t>
            </a:r>
            <a:endParaRPr lang="en-US" sz="2300" dirty="0" smtClean="0">
              <a:latin typeface="Comic Sans MS" pitchFamily="66" charset="0"/>
              <a:ea typeface="SimSun" pitchFamily="2" charset="-122"/>
            </a:endParaRPr>
          </a:p>
          <a:p>
            <a:r>
              <a:rPr lang="en-US" sz="2800" dirty="0" smtClean="0">
                <a:latin typeface="Comic Sans MS" pitchFamily="66" charset="0"/>
                <a:ea typeface="SimSun" pitchFamily="2" charset="-122"/>
              </a:rPr>
              <a:t>Limited local view</a:t>
            </a:r>
          </a:p>
          <a:p>
            <a:endParaRPr lang="en-US" sz="2800" dirty="0" smtClean="0">
              <a:latin typeface="Comic Sans MS" pitchFamily="66" charset="0"/>
              <a:ea typeface="SimSun" pitchFamily="2" charset="-122"/>
            </a:endParaRPr>
          </a:p>
          <a:p>
            <a:r>
              <a:rPr lang="en-US" sz="2800" dirty="0" smtClean="0">
                <a:latin typeface="Comic Sans MS" pitchFamily="66" charset="0"/>
                <a:ea typeface="SimSun" pitchFamily="2" charset="-122"/>
              </a:rPr>
              <a:t>We use </a:t>
            </a:r>
            <a:r>
              <a:rPr lang="en-US" sz="2800" b="1" i="1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2-hop</a:t>
            </a:r>
            <a:r>
              <a:rPr lang="en-US" sz="2800" dirty="0" smtClean="0">
                <a:latin typeface="Comic Sans MS" pitchFamily="66" charset="0"/>
                <a:ea typeface="SimSun" pitchFamily="2" charset="-122"/>
              </a:rPr>
              <a:t> </a:t>
            </a:r>
            <a:r>
              <a:rPr lang="en-US" sz="2800" b="1" i="1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information </a:t>
            </a:r>
            <a:r>
              <a:rPr lang="en-US" sz="2800" dirty="0" smtClean="0">
                <a:latin typeface="Comic Sans MS" pitchFamily="66" charset="0"/>
                <a:ea typeface="SimSun" pitchFamily="2" charset="-122"/>
              </a:rPr>
              <a:t>as the forwarding metric</a:t>
            </a:r>
            <a:r>
              <a:rPr lang="en-US" sz="2800" b="1" i="1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 </a:t>
            </a:r>
            <a:r>
              <a:rPr lang="en-US" sz="2800" dirty="0" smtClean="0">
                <a:latin typeface="Comic Sans MS" pitchFamily="66" charset="0"/>
                <a:ea typeface="SimSun" pitchFamily="2" charset="-122"/>
              </a:rPr>
              <a:t>for routing guidance.</a:t>
            </a:r>
            <a:endParaRPr lang="en-US" sz="2800" dirty="0">
              <a:latin typeface="Comic Sans MS" pitchFamily="66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234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Comic Sans MS" pitchFamily="66" charset="0"/>
                <a:ea typeface="SimSun" pitchFamily="2" charset="-122"/>
              </a:rPr>
              <a:t>Motivation </a:t>
            </a:r>
            <a:r>
              <a:rPr lang="en-US" sz="3600" i="1" dirty="0" smtClean="0">
                <a:latin typeface="Comic Sans MS" pitchFamily="66" charset="0"/>
                <a:ea typeface="SimSun" pitchFamily="2" charset="-122"/>
              </a:rPr>
              <a:t>2</a:t>
            </a:r>
            <a:endParaRPr lang="en-US" sz="3600" i="1" dirty="0">
              <a:latin typeface="Comic Sans MS" pitchFamily="66" charset="0"/>
              <a:ea typeface="SimSun" pitchFamily="2" charset="-122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i="1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Limited buffer space</a:t>
            </a:r>
          </a:p>
          <a:p>
            <a:r>
              <a:rPr lang="en-US" sz="2800" i="1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Resource Congestion</a:t>
            </a:r>
          </a:p>
          <a:p>
            <a:pPr lvl="1"/>
            <a:r>
              <a:rPr lang="en-US" sz="2300" i="1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Message Discard</a:t>
            </a:r>
          </a:p>
          <a:p>
            <a:endParaRPr lang="en-US" sz="2800" dirty="0" smtClean="0">
              <a:solidFill>
                <a:srgbClr val="FF0000"/>
              </a:solidFill>
              <a:latin typeface="Comic Sans MS" pitchFamily="66" charset="0"/>
              <a:ea typeface="SimSun" pitchFamily="2" charset="-122"/>
            </a:endParaRPr>
          </a:p>
          <a:p>
            <a:r>
              <a:rPr lang="en-US" sz="2800" dirty="0" smtClean="0">
                <a:latin typeface="Comic Sans MS" pitchFamily="66" charset="0"/>
                <a:ea typeface="SimSun" pitchFamily="2" charset="-122"/>
              </a:rPr>
              <a:t>Our approach:</a:t>
            </a:r>
          </a:p>
          <a:p>
            <a:pPr lvl="1">
              <a:lnSpc>
                <a:spcPct val="150000"/>
              </a:lnSpc>
            </a:pPr>
            <a:r>
              <a:rPr lang="en-US" sz="2300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Migrate</a:t>
            </a:r>
            <a:r>
              <a:rPr lang="en-US" sz="2300" dirty="0" smtClean="0">
                <a:latin typeface="Comic Sans MS" pitchFamily="66" charset="0"/>
                <a:ea typeface="SimSun" pitchFamily="2" charset="-122"/>
              </a:rPr>
              <a:t> the message to </a:t>
            </a:r>
            <a:r>
              <a:rPr lang="en-US" sz="2300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an alternative node </a:t>
            </a:r>
            <a:r>
              <a:rPr lang="en-US" sz="2300" dirty="0" smtClean="0">
                <a:latin typeface="Comic Sans MS" pitchFamily="66" charset="0"/>
                <a:ea typeface="SimSun" pitchFamily="2" charset="-122"/>
              </a:rPr>
              <a:t>when the available buffer space is below a </a:t>
            </a:r>
            <a:r>
              <a:rPr lang="en-US" sz="2300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threshold</a:t>
            </a:r>
            <a:r>
              <a:rPr lang="en-US" sz="23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.</a:t>
            </a:r>
            <a:endParaRPr lang="en-US" sz="2300" dirty="0">
              <a:solidFill>
                <a:schemeClr val="tx1"/>
              </a:solidFill>
              <a:latin typeface="Comic Sans MS" pitchFamily="66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33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 smtClean="0">
                <a:latin typeface="Comic Sans MS" pitchFamily="66" charset="0"/>
                <a:ea typeface="SimSun" pitchFamily="2" charset="-122"/>
              </a:rPr>
              <a:t>Replication-Migration-based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Replication-migration-based routing </a:t>
            </a:r>
            <a:r>
              <a:rPr lang="en-US" sz="2800" dirty="0" smtClean="0">
                <a:latin typeface="Comic Sans MS" pitchFamily="66" charset="0"/>
                <a:ea typeface="SimSun" pitchFamily="2" charset="-122"/>
              </a:rPr>
              <a:t>is based on </a:t>
            </a:r>
            <a:r>
              <a:rPr lang="en-US" sz="2800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prioritizing</a:t>
            </a:r>
            <a:r>
              <a:rPr lang="en-US" sz="2800" dirty="0" smtClean="0">
                <a:latin typeface="Comic Sans MS" pitchFamily="66" charset="0"/>
                <a:ea typeface="SimSun" pitchFamily="2" charset="-122"/>
              </a:rPr>
              <a:t> the </a:t>
            </a:r>
            <a:r>
              <a:rPr lang="en-US" sz="2800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schedule</a:t>
            </a:r>
            <a:r>
              <a:rPr lang="en-US" sz="2800" dirty="0" smtClean="0">
                <a:latin typeface="Comic Sans MS" pitchFamily="66" charset="0"/>
                <a:ea typeface="SimSun" pitchFamily="2" charset="-122"/>
              </a:rPr>
              <a:t> of the messages being transmitted to other nodes when there are </a:t>
            </a:r>
            <a:r>
              <a:rPr lang="en-US" sz="2800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multiple</a:t>
            </a:r>
            <a:r>
              <a:rPr lang="en-US" sz="2800" dirty="0" smtClean="0">
                <a:latin typeface="Comic Sans MS" pitchFamily="66" charset="0"/>
                <a:ea typeface="SimSun" pitchFamily="2" charset="-122"/>
              </a:rPr>
              <a:t> messages in the buffer based on message </a:t>
            </a:r>
            <a:r>
              <a:rPr lang="en-US" sz="2800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hop-count</a:t>
            </a:r>
            <a:r>
              <a:rPr lang="en-US" sz="2800" dirty="0" smtClean="0">
                <a:latin typeface="Comic Sans MS" pitchFamily="66" charset="0"/>
                <a:ea typeface="SimSun" pitchFamily="2" charset="-122"/>
              </a:rPr>
              <a:t>.</a:t>
            </a:r>
          </a:p>
          <a:p>
            <a:pPr lvl="1">
              <a:lnSpc>
                <a:spcPct val="150000"/>
              </a:lnSpc>
            </a:pPr>
            <a:r>
              <a:rPr lang="en-US" sz="2300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Message Replication</a:t>
            </a:r>
          </a:p>
          <a:p>
            <a:pPr lvl="1">
              <a:lnSpc>
                <a:spcPct val="150000"/>
              </a:lnSpc>
            </a:pPr>
            <a:r>
              <a:rPr lang="en-US" sz="2300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Message Migration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 smtClean="0">
                <a:latin typeface="Comic Sans MS" pitchFamily="66" charset="0"/>
                <a:ea typeface="SimSun" pitchFamily="2" charset="-122"/>
              </a:rPr>
              <a:t>Message Replication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Replication message selection</a:t>
            </a:r>
          </a:p>
          <a:p>
            <a:pPr>
              <a:lnSpc>
                <a:spcPct val="200000"/>
              </a:lnSpc>
            </a:pP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Replication node selection</a:t>
            </a:r>
          </a:p>
          <a:p>
            <a:endParaRPr lang="en-US" sz="2800" dirty="0" smtClean="0">
              <a:solidFill>
                <a:schemeClr val="tx1"/>
              </a:solidFill>
              <a:latin typeface="Comic Sans MS" pitchFamily="66" charset="0"/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Replication message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Hop-count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 (</a:t>
            </a:r>
            <a:r>
              <a:rPr lang="en-US" sz="2800" i="1" dirty="0" err="1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H</a:t>
            </a:r>
            <a:r>
              <a:rPr lang="en-US" sz="2800" i="1" baseline="-25000" dirty="0" err="1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m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):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the number of </a:t>
            </a:r>
            <a:r>
              <a:rPr lang="en-US" sz="2800" dirty="0" err="1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forwardings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 that the message </a:t>
            </a:r>
            <a:r>
              <a:rPr lang="en-US" sz="2800" i="1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m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 has made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Select the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smallest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 hop-count message </a:t>
            </a:r>
            <a:r>
              <a:rPr lang="en-US" sz="2800" i="1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m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 (</a:t>
            </a:r>
            <a:r>
              <a:rPr lang="en-US" sz="2800" i="1" dirty="0" err="1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H</a:t>
            </a:r>
            <a:r>
              <a:rPr lang="en-US" sz="2800" i="1" baseline="-25000" dirty="0" err="1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m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) as the candidate replication message</a:t>
            </a:r>
          </a:p>
          <a:p>
            <a:r>
              <a:rPr lang="en-US" sz="2800" dirty="0" smtClean="0">
                <a:solidFill>
                  <a:srgbClr val="00B0F0"/>
                </a:solidFill>
                <a:latin typeface="Comic Sans MS" pitchFamily="66" charset="0"/>
                <a:ea typeface="SimSun" pitchFamily="2" charset="-122"/>
              </a:rPr>
              <a:t>Hop-count threshold 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(</a:t>
            </a:r>
            <a:r>
              <a:rPr lang="en-US" sz="2800" i="1" dirty="0" err="1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T</a:t>
            </a:r>
            <a:r>
              <a:rPr lang="en-US" sz="2800" i="1" baseline="-25000" dirty="0" err="1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h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): control the message replication speed</a:t>
            </a:r>
          </a:p>
          <a:p>
            <a:r>
              <a:rPr lang="en-US" sz="2800" i="1" dirty="0" err="1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H</a:t>
            </a:r>
            <a:r>
              <a:rPr lang="en-US" sz="2800" i="1" baseline="-25000" dirty="0" err="1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m</a:t>
            </a:r>
            <a:r>
              <a:rPr lang="en-US" sz="2800" i="1" dirty="0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 &lt; </a:t>
            </a:r>
            <a:r>
              <a:rPr lang="en-US" sz="2800" i="1" dirty="0" err="1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T</a:t>
            </a:r>
            <a:r>
              <a:rPr lang="en-US" sz="2800" i="1" baseline="-25000" dirty="0" err="1" smtClean="0">
                <a:solidFill>
                  <a:srgbClr val="FF0000"/>
                </a:solidFill>
                <a:latin typeface="Comic Sans MS" pitchFamily="66" charset="0"/>
                <a:ea typeface="SimSun" pitchFamily="2" charset="-122"/>
              </a:rPr>
              <a:t>h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 (the message is new), replicate without node selection</a:t>
            </a:r>
          </a:p>
          <a:p>
            <a:endParaRPr lang="en-US" sz="2800" dirty="0" smtClean="0">
              <a:solidFill>
                <a:schemeClr val="tx1"/>
              </a:solidFill>
              <a:latin typeface="Comic Sans MS" pitchFamily="66" charset="0"/>
              <a:ea typeface="SimSun" pitchFamily="2" charset="-122"/>
            </a:endParaRPr>
          </a:p>
          <a:p>
            <a:endParaRPr lang="en-US" sz="2800" dirty="0" smtClean="0">
              <a:solidFill>
                <a:schemeClr val="tx1"/>
              </a:solidFill>
              <a:latin typeface="Comic Sans MS" pitchFamily="66" charset="0"/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  <a:latin typeface="Comic Sans MS" pitchFamily="66" charset="0"/>
                <a:ea typeface="SimSun" pitchFamily="2" charset="-122"/>
              </a:rPr>
              <a:t>Hop-count threshold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2558" y="1600200"/>
            <a:ext cx="6197296" cy="452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5977</TotalTime>
  <Words>436</Words>
  <Application>Microsoft Office PowerPoint</Application>
  <PresentationFormat>On-screen Show (4:3)</PresentationFormat>
  <Paragraphs>102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Default Design</vt:lpstr>
      <vt:lpstr>1_Default Design</vt:lpstr>
      <vt:lpstr>Joint Replication-Migration-based Routing in Delay Tolerant Networks</vt:lpstr>
      <vt:lpstr>Outline</vt:lpstr>
      <vt:lpstr>Delay Tolerant Networks (DTNs)</vt:lpstr>
      <vt:lpstr>Motivation 1</vt:lpstr>
      <vt:lpstr>Motivation 2</vt:lpstr>
      <vt:lpstr>Replication-Migration-based Routing</vt:lpstr>
      <vt:lpstr>Message Replication</vt:lpstr>
      <vt:lpstr>Replication message selection</vt:lpstr>
      <vt:lpstr>Hop-count threshold</vt:lpstr>
      <vt:lpstr>Replication node selection</vt:lpstr>
      <vt:lpstr>An illustration of message replication</vt:lpstr>
      <vt:lpstr>Message Migration</vt:lpstr>
      <vt:lpstr>An illustration of message migration</vt:lpstr>
      <vt:lpstr>Simulation</vt:lpstr>
      <vt:lpstr>Evaluation metrics</vt:lpstr>
      <vt:lpstr>Simulation Scenarios</vt:lpstr>
      <vt:lpstr>Different buffer space thresholds</vt:lpstr>
      <vt:lpstr>Different hop-count thresholds</vt:lpstr>
      <vt:lpstr>Different buffer space thresholds</vt:lpstr>
      <vt:lpstr>Conclusion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Mobility in Ad Hoc Wireless Networks: A Foe or A Friend</dc:title>
  <dc:creator>jie</dc:creator>
  <cp:lastModifiedBy>blwys</cp:lastModifiedBy>
  <cp:revision>263</cp:revision>
  <dcterms:modified xsi:type="dcterms:W3CDTF">2012-05-23T20:44:57Z</dcterms:modified>
</cp:coreProperties>
</file>